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sldIdLst>
    <p:sldId id="256" r:id="rId2"/>
    <p:sldId id="263" r:id="rId3"/>
    <p:sldId id="260" r:id="rId4"/>
    <p:sldId id="262" r:id="rId5"/>
    <p:sldId id="265" r:id="rId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1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7/30/2024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358464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7/30/2024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75126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7/30/2024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6193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7/30/2024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7877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7/30/2024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57341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7/30/2024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164274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7/30/2024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18060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7/30/2024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554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7/30/2024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1548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7/30/2024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‹Nº›</a:t>
            </a:fld>
            <a:endParaRPr lang="en-US" dirty="0"/>
          </a:p>
        </p:txBody>
      </p:sp>
    </p:spTree>
    <p:extLst>
      <p:ext uri="{BB962C8B-B14F-4D97-AF65-F5344CB8AC3E}">
        <p14:creationId xmlns:p14="http://schemas.microsoft.com/office/powerpoint/2010/main" val="3154233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7/30/2024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8995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7/30/2024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‹Nº›</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85449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35" r:id="rId6"/>
    <p:sldLayoutId id="2147483940" r:id="rId7"/>
    <p:sldLayoutId id="2147483936" r:id="rId8"/>
    <p:sldLayoutId id="2147483937" r:id="rId9"/>
    <p:sldLayoutId id="2147483938" r:id="rId10"/>
    <p:sldLayoutId id="2147483939"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sociacionaguanegra@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 name="Rectangle 263">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CL"/>
          </a:p>
        </p:txBody>
      </p:sp>
      <p:sp>
        <p:nvSpPr>
          <p:cNvPr id="266" name="Rectangle 265">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8" name="Rectangle 267">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Logotipo&#10;&#10;Descripción generada automáticamente">
            <a:extLst>
              <a:ext uri="{FF2B5EF4-FFF2-40B4-BE49-F238E27FC236}">
                <a16:creationId xmlns:a16="http://schemas.microsoft.com/office/drawing/2014/main" id="{54C0029F-5A50-626F-47E7-51D6BA19E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273" y="602904"/>
            <a:ext cx="9347200" cy="5652192"/>
          </a:xfrm>
          <a:prstGeom prst="rect">
            <a:avLst/>
          </a:prstGeom>
        </p:spPr>
      </p:pic>
    </p:spTree>
    <p:extLst>
      <p:ext uri="{BB962C8B-B14F-4D97-AF65-F5344CB8AC3E}">
        <p14:creationId xmlns:p14="http://schemas.microsoft.com/office/powerpoint/2010/main" val="361147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7F6E6-4436-80AA-F409-F1DEE62BB987}"/>
              </a:ext>
            </a:extLst>
          </p:cNvPr>
          <p:cNvSpPr>
            <a:spLocks noGrp="1"/>
          </p:cNvSpPr>
          <p:nvPr>
            <p:ph type="title"/>
          </p:nvPr>
        </p:nvSpPr>
        <p:spPr>
          <a:xfrm>
            <a:off x="1097280" y="1"/>
            <a:ext cx="10058400" cy="1191984"/>
          </a:xfrm>
        </p:spPr>
        <p:txBody>
          <a:bodyPr/>
          <a:lstStyle/>
          <a:p>
            <a:r>
              <a:rPr lang="es-CL" dirty="0"/>
              <a:t>BASES DE INSCRIPCIÓN </a:t>
            </a:r>
          </a:p>
        </p:txBody>
      </p:sp>
      <p:sp>
        <p:nvSpPr>
          <p:cNvPr id="7" name="Título 1">
            <a:extLst>
              <a:ext uri="{FF2B5EF4-FFF2-40B4-BE49-F238E27FC236}">
                <a16:creationId xmlns:a16="http://schemas.microsoft.com/office/drawing/2014/main" id="{9F561CA1-2615-E121-712F-9DB1AFE57459}"/>
              </a:ext>
            </a:extLst>
          </p:cNvPr>
          <p:cNvSpPr txBox="1">
            <a:spLocks/>
          </p:cNvSpPr>
          <p:nvPr/>
        </p:nvSpPr>
        <p:spPr>
          <a:xfrm>
            <a:off x="1097280" y="1891862"/>
            <a:ext cx="7983658" cy="414633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endParaRPr lang="es-CL" dirty="0"/>
          </a:p>
        </p:txBody>
      </p:sp>
      <p:sp>
        <p:nvSpPr>
          <p:cNvPr id="8" name="Título 1">
            <a:extLst>
              <a:ext uri="{FF2B5EF4-FFF2-40B4-BE49-F238E27FC236}">
                <a16:creationId xmlns:a16="http://schemas.microsoft.com/office/drawing/2014/main" id="{4F1AA2EB-B291-9EDF-B370-0506FD2C2B0A}"/>
              </a:ext>
            </a:extLst>
          </p:cNvPr>
          <p:cNvSpPr txBox="1">
            <a:spLocks/>
          </p:cNvSpPr>
          <p:nvPr/>
        </p:nvSpPr>
        <p:spPr>
          <a:xfrm>
            <a:off x="1097280" y="1891862"/>
            <a:ext cx="8177350" cy="445995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342900" indent="-342900" algn="just">
              <a:spcBef>
                <a:spcPts val="600"/>
              </a:spcBef>
              <a:spcAft>
                <a:spcPts val="600"/>
              </a:spcAft>
              <a:buFont typeface="Arial" panose="020B0604020202020204" pitchFamily="34" charset="0"/>
              <a:buChar char="•"/>
            </a:pPr>
            <a:endParaRPr lang="es-CL" sz="1850" dirty="0">
              <a:latin typeface="+mn-lt"/>
            </a:endParaRPr>
          </a:p>
        </p:txBody>
      </p:sp>
      <p:sp>
        <p:nvSpPr>
          <p:cNvPr id="10" name="CuadroTexto 9">
            <a:extLst>
              <a:ext uri="{FF2B5EF4-FFF2-40B4-BE49-F238E27FC236}">
                <a16:creationId xmlns:a16="http://schemas.microsoft.com/office/drawing/2014/main" id="{0536230B-375D-1930-0E05-DCE05D830A5D}"/>
              </a:ext>
            </a:extLst>
          </p:cNvPr>
          <p:cNvSpPr txBox="1"/>
          <p:nvPr/>
        </p:nvSpPr>
        <p:spPr>
          <a:xfrm>
            <a:off x="962708" y="1355833"/>
            <a:ext cx="8118230" cy="5416868"/>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s-CL" sz="1800" spc="0" dirty="0">
                <a:latin typeface="+mn-lt"/>
              </a:rPr>
              <a:t>El Campeonato Nacional Escolar se rige por el reglamento de la Federación del Rodeo Chileno</a:t>
            </a:r>
            <a:r>
              <a:rPr lang="es-CL" sz="1800" dirty="0">
                <a:latin typeface="+mn-lt"/>
              </a:rPr>
              <a:t>.</a:t>
            </a:r>
          </a:p>
          <a:p>
            <a:pPr marL="342900" indent="-342900" algn="just">
              <a:spcBef>
                <a:spcPts val="600"/>
              </a:spcBef>
              <a:spcAft>
                <a:spcPts val="600"/>
              </a:spcAft>
              <a:buFont typeface="Arial" panose="020B0604020202020204" pitchFamily="34" charset="0"/>
              <a:buChar char="•"/>
            </a:pPr>
            <a:r>
              <a:rPr lang="es-ES" sz="1800" dirty="0">
                <a:latin typeface="+mn-lt"/>
              </a:rPr>
              <a:t>Los participantes deberán ser alumnos regulares, que durante este año académico 2024 estén cursando Enseñanza Básica o Media en versiones Científico-Humanístico o Técnico Profesional en cualquier región del País. La edad límite de los participantes en la Final Escolar será de 18 años al 30 de diciembre del presente año, de acuerdo con el Art. 317 Ter (2011) (2013) (2014) (2017) (2018).  </a:t>
            </a:r>
          </a:p>
          <a:p>
            <a:pPr marL="342900" indent="-342900" algn="just">
              <a:spcBef>
                <a:spcPts val="600"/>
              </a:spcBef>
              <a:spcAft>
                <a:spcPts val="600"/>
              </a:spcAft>
              <a:buFont typeface="Arial" panose="020B0604020202020204" pitchFamily="34" charset="0"/>
              <a:buChar char="•"/>
            </a:pPr>
            <a:r>
              <a:rPr lang="es-ES" sz="1800" dirty="0">
                <a:latin typeface="+mn-lt"/>
              </a:rPr>
              <a:t>La condición de alumno regular debe ser acreditada con un Certificado emitido por el rector o director del establecimiento correspondiente al momento de la inscripción para participar en el Campeonato Nacional Escolar. </a:t>
            </a:r>
          </a:p>
          <a:p>
            <a:pPr marL="342900" indent="-342900" algn="just">
              <a:spcBef>
                <a:spcPts val="600"/>
              </a:spcBef>
              <a:spcAft>
                <a:spcPts val="600"/>
              </a:spcAft>
              <a:buFont typeface="Arial" panose="020B0604020202020204" pitchFamily="34" charset="0"/>
              <a:buChar char="•"/>
            </a:pPr>
            <a:r>
              <a:rPr lang="es-ES" sz="1800" dirty="0">
                <a:latin typeface="+mn-lt"/>
              </a:rPr>
              <a:t>Los participantes deberán tener obligatoriamente carnet de corredor otorgado por la Federación del Rodeo Chileno, y participar en Caballos Chilenos inscritos. Los carnets validos serán los de la  temporada 2024-2025. </a:t>
            </a:r>
          </a:p>
          <a:p>
            <a:pPr marL="342900" indent="-342900" algn="just">
              <a:spcBef>
                <a:spcPts val="600"/>
              </a:spcBef>
              <a:spcAft>
                <a:spcPts val="600"/>
              </a:spcAft>
              <a:buFont typeface="Arial" panose="020B0604020202020204" pitchFamily="34" charset="0"/>
              <a:buChar char="•"/>
            </a:pPr>
            <a:r>
              <a:rPr lang="es-ES" sz="1800" dirty="0">
                <a:latin typeface="+mn-lt"/>
              </a:rPr>
              <a:t>Los participantes deberán usar ropa de huaso completa y los demás aperos reglamentarios exigidos a los jinetes y cabalgaduras participantes en Rodeos Oficiales, cumplimiento Art. 190 (2014) (2019) (2021). El uso de casco es obligatorio.</a:t>
            </a:r>
            <a:endParaRPr lang="es-CL" sz="1800" dirty="0">
              <a:latin typeface="+mn-lt"/>
            </a:endParaRPr>
          </a:p>
        </p:txBody>
      </p:sp>
      <p:pic>
        <p:nvPicPr>
          <p:cNvPr id="5" name="Marcador de contenido 4">
            <a:extLst>
              <a:ext uri="{FF2B5EF4-FFF2-40B4-BE49-F238E27FC236}">
                <a16:creationId xmlns:a16="http://schemas.microsoft.com/office/drawing/2014/main" id="{2419B629-B186-CEAF-32CB-8A0182C728E5}"/>
              </a:ext>
            </a:extLst>
          </p:cNvPr>
          <p:cNvPicPr>
            <a:picLocks noGrp="1" noChangeAspect="1"/>
          </p:cNvPicPr>
          <p:nvPr>
            <p:ph idx="1"/>
          </p:nvPr>
        </p:nvPicPr>
        <p:blipFill>
          <a:blip r:embed="rId2"/>
          <a:stretch>
            <a:fillRect/>
          </a:stretch>
        </p:blipFill>
        <p:spPr>
          <a:xfrm>
            <a:off x="9484998" y="2133601"/>
            <a:ext cx="2502531" cy="32643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5713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7F6E6-4436-80AA-F409-F1DEE62BB987}"/>
              </a:ext>
            </a:extLst>
          </p:cNvPr>
          <p:cNvSpPr>
            <a:spLocks noGrp="1"/>
          </p:cNvSpPr>
          <p:nvPr>
            <p:ph type="title"/>
          </p:nvPr>
        </p:nvSpPr>
        <p:spPr>
          <a:xfrm>
            <a:off x="1097280" y="1"/>
            <a:ext cx="10058400" cy="1191984"/>
          </a:xfrm>
        </p:spPr>
        <p:txBody>
          <a:bodyPr/>
          <a:lstStyle/>
          <a:p>
            <a:r>
              <a:rPr lang="es-CL" dirty="0"/>
              <a:t>BASES DE INSCRIPCIÓN </a:t>
            </a:r>
          </a:p>
        </p:txBody>
      </p:sp>
      <p:sp>
        <p:nvSpPr>
          <p:cNvPr id="7" name="Título 1">
            <a:extLst>
              <a:ext uri="{FF2B5EF4-FFF2-40B4-BE49-F238E27FC236}">
                <a16:creationId xmlns:a16="http://schemas.microsoft.com/office/drawing/2014/main" id="{9F561CA1-2615-E121-712F-9DB1AFE57459}"/>
              </a:ext>
            </a:extLst>
          </p:cNvPr>
          <p:cNvSpPr txBox="1">
            <a:spLocks/>
          </p:cNvSpPr>
          <p:nvPr/>
        </p:nvSpPr>
        <p:spPr>
          <a:xfrm>
            <a:off x="1097280" y="1891862"/>
            <a:ext cx="7983658" cy="414633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endParaRPr lang="es-CL" dirty="0"/>
          </a:p>
        </p:txBody>
      </p:sp>
      <p:sp>
        <p:nvSpPr>
          <p:cNvPr id="8" name="Título 1">
            <a:extLst>
              <a:ext uri="{FF2B5EF4-FFF2-40B4-BE49-F238E27FC236}">
                <a16:creationId xmlns:a16="http://schemas.microsoft.com/office/drawing/2014/main" id="{4F1AA2EB-B291-9EDF-B370-0506FD2C2B0A}"/>
              </a:ext>
            </a:extLst>
          </p:cNvPr>
          <p:cNvSpPr txBox="1">
            <a:spLocks/>
          </p:cNvSpPr>
          <p:nvPr/>
        </p:nvSpPr>
        <p:spPr>
          <a:xfrm>
            <a:off x="1097280" y="1891862"/>
            <a:ext cx="8177350" cy="445995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marL="342900" indent="-342900" algn="just">
              <a:spcBef>
                <a:spcPts val="600"/>
              </a:spcBef>
              <a:spcAft>
                <a:spcPts val="600"/>
              </a:spcAft>
              <a:buFont typeface="Arial" panose="020B0604020202020204" pitchFamily="34" charset="0"/>
              <a:buChar char="•"/>
            </a:pPr>
            <a:endParaRPr lang="es-CL" sz="1850" dirty="0">
              <a:latin typeface="+mn-lt"/>
            </a:endParaRPr>
          </a:p>
        </p:txBody>
      </p:sp>
      <p:sp>
        <p:nvSpPr>
          <p:cNvPr id="4" name="CuadroTexto 3">
            <a:extLst>
              <a:ext uri="{FF2B5EF4-FFF2-40B4-BE49-F238E27FC236}">
                <a16:creationId xmlns:a16="http://schemas.microsoft.com/office/drawing/2014/main" id="{C592E167-64D8-25F3-0A6B-830B3CB53767}"/>
              </a:ext>
            </a:extLst>
          </p:cNvPr>
          <p:cNvSpPr txBox="1"/>
          <p:nvPr/>
        </p:nvSpPr>
        <p:spPr>
          <a:xfrm>
            <a:off x="1000434" y="1434662"/>
            <a:ext cx="8177350" cy="5416868"/>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s-ES" sz="1850" dirty="0">
                <a:latin typeface="+mn-lt"/>
              </a:rPr>
              <a:t>Cada establecimiento representado en el Campeonato Nacional Escolar deberá acreditar a un profesor, padre o apoderado, que será responsable de la conducta de los participantes. </a:t>
            </a:r>
          </a:p>
          <a:p>
            <a:pPr marL="342900" indent="-342900" algn="just">
              <a:spcBef>
                <a:spcPts val="600"/>
              </a:spcBef>
              <a:spcAft>
                <a:spcPts val="600"/>
              </a:spcAft>
              <a:buFont typeface="Arial" panose="020B0604020202020204" pitchFamily="34" charset="0"/>
              <a:buChar char="•"/>
            </a:pPr>
            <a:r>
              <a:rPr lang="es-CL" sz="1850" kern="150" dirty="0">
                <a:effectLst/>
                <a:latin typeface="+mj-lt"/>
                <a:ea typeface="Calibri" panose="020F0502020204030204" pitchFamily="34" charset="0"/>
                <a:cs typeface="Times New Roman" panose="02020603050405020304" pitchFamily="18" charset="0"/>
              </a:rPr>
              <a:t>Podrán participar en este Campeonato Nacional Escolar el número de colleras equivalente al número de asociaciones existentes. Los cupos se distribuirán a cada zona de acuerdo con el número de asociaciones que la componen y serán las zonas las que inscribirán a sus representantes, a más tardar el 29 de agosto. Las colleras deberán ser integradas por corredores de la misma Asociación. </a:t>
            </a:r>
          </a:p>
          <a:p>
            <a:pPr marL="342900" indent="-342900" algn="just">
              <a:spcBef>
                <a:spcPts val="600"/>
              </a:spcBef>
              <a:spcAft>
                <a:spcPts val="600"/>
              </a:spcAft>
              <a:buFont typeface="Arial" panose="020B0604020202020204" pitchFamily="34" charset="0"/>
              <a:buChar char="•"/>
            </a:pPr>
            <a:r>
              <a:rPr lang="es-CL" sz="1850" kern="150" dirty="0">
                <a:latin typeface="+mj-lt"/>
                <a:ea typeface="Calibri" panose="020F0502020204030204" pitchFamily="34" charset="0"/>
                <a:cs typeface="Times New Roman" panose="02020603050405020304" pitchFamily="18" charset="0"/>
              </a:rPr>
              <a:t>Distribución de cupos: Zona Norte: 24 cupos; Zona Centro: 15 cupos; Zona Sur: 15 cupos y Asociación organizadora: 5 cupos.</a:t>
            </a:r>
          </a:p>
          <a:p>
            <a:pPr marL="342900" indent="-342900" algn="just">
              <a:spcBef>
                <a:spcPts val="600"/>
              </a:spcBef>
              <a:spcAft>
                <a:spcPts val="600"/>
              </a:spcAft>
              <a:buFont typeface="Arial" panose="020B0604020202020204" pitchFamily="34" charset="0"/>
              <a:buChar char="•"/>
            </a:pPr>
            <a:r>
              <a:rPr lang="es-CL" sz="1850" dirty="0"/>
              <a:t>Un jinete puede correr como máximo, una (1) collera en la misma Serie.</a:t>
            </a:r>
          </a:p>
          <a:p>
            <a:pPr marL="285750" indent="-285750" algn="just">
              <a:spcBef>
                <a:spcPts val="600"/>
              </a:spcBef>
              <a:spcAft>
                <a:spcPts val="600"/>
              </a:spcAft>
              <a:buFont typeface="Arial" panose="020B0604020202020204" pitchFamily="34" charset="0"/>
              <a:buChar char="•"/>
            </a:pPr>
            <a:r>
              <a:rPr lang="es-ES" sz="1850" dirty="0"/>
              <a:t>Para la inscripción de las colleras participantes, cada zona debe llenar la planilla Excel dispuesta con los datos que se solicitan y adjuntar los certificados de alumno regular emitido con fecha posterior al 01 de julio de 2024, al e-mail </a:t>
            </a:r>
            <a:r>
              <a:rPr lang="es-ES" sz="1850" dirty="0">
                <a:solidFill>
                  <a:srgbClr val="00B050"/>
                </a:solidFill>
                <a:hlinkClick r:id="rId2">
                  <a:extLst>
                    <a:ext uri="{A12FA001-AC4F-418D-AE19-62706E023703}">
                      <ahyp:hlinkClr xmlns:ahyp="http://schemas.microsoft.com/office/drawing/2018/hyperlinkcolor" val="tx"/>
                    </a:ext>
                  </a:extLst>
                </a:hlinkClick>
              </a:rPr>
              <a:t>asociacionaguanegra@gmail.com</a:t>
            </a:r>
            <a:r>
              <a:rPr lang="es-ES" sz="1850" dirty="0"/>
              <a:t>, fono consultas +56997415796. </a:t>
            </a:r>
            <a:endParaRPr lang="en-US" sz="1850" kern="150" dirty="0">
              <a:effectLst/>
              <a:latin typeface="+mj-lt"/>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endParaRPr lang="es-CL" sz="1850" dirty="0">
              <a:latin typeface="+mn-lt"/>
            </a:endParaRPr>
          </a:p>
        </p:txBody>
      </p:sp>
      <p:pic>
        <p:nvPicPr>
          <p:cNvPr id="9" name="Marcador de contenido 8">
            <a:extLst>
              <a:ext uri="{FF2B5EF4-FFF2-40B4-BE49-F238E27FC236}">
                <a16:creationId xmlns:a16="http://schemas.microsoft.com/office/drawing/2014/main" id="{014D3B42-C672-EA03-386C-4B9BC8361A7B}"/>
              </a:ext>
            </a:extLst>
          </p:cNvPr>
          <p:cNvPicPr>
            <a:picLocks noGrp="1" noChangeAspect="1"/>
          </p:cNvPicPr>
          <p:nvPr>
            <p:ph idx="1"/>
          </p:nvPr>
        </p:nvPicPr>
        <p:blipFill>
          <a:blip r:embed="rId3"/>
          <a:stretch>
            <a:fillRect/>
          </a:stretch>
        </p:blipFill>
        <p:spPr>
          <a:xfrm>
            <a:off x="9503710" y="1917519"/>
            <a:ext cx="2552357" cy="332932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251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7F6E6-4436-80AA-F409-F1DEE62BB987}"/>
              </a:ext>
            </a:extLst>
          </p:cNvPr>
          <p:cNvSpPr>
            <a:spLocks noGrp="1"/>
          </p:cNvSpPr>
          <p:nvPr>
            <p:ph type="title"/>
          </p:nvPr>
        </p:nvSpPr>
        <p:spPr>
          <a:xfrm>
            <a:off x="990651" y="188774"/>
            <a:ext cx="10058400" cy="1053466"/>
          </a:xfrm>
        </p:spPr>
        <p:txBody>
          <a:bodyPr/>
          <a:lstStyle/>
          <a:p>
            <a:r>
              <a:rPr lang="es-CL" dirty="0"/>
              <a:t>BASES DEL RODEO</a:t>
            </a:r>
          </a:p>
        </p:txBody>
      </p:sp>
      <p:sp>
        <p:nvSpPr>
          <p:cNvPr id="7" name="Título 1">
            <a:extLst>
              <a:ext uri="{FF2B5EF4-FFF2-40B4-BE49-F238E27FC236}">
                <a16:creationId xmlns:a16="http://schemas.microsoft.com/office/drawing/2014/main" id="{9F561CA1-2615-E121-712F-9DB1AFE57459}"/>
              </a:ext>
            </a:extLst>
          </p:cNvPr>
          <p:cNvSpPr txBox="1">
            <a:spLocks/>
          </p:cNvSpPr>
          <p:nvPr/>
        </p:nvSpPr>
        <p:spPr>
          <a:xfrm>
            <a:off x="1066800" y="3578772"/>
            <a:ext cx="8014138" cy="245942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endParaRPr lang="es-CL" dirty="0"/>
          </a:p>
        </p:txBody>
      </p:sp>
      <p:sp>
        <p:nvSpPr>
          <p:cNvPr id="8" name="Título 1">
            <a:extLst>
              <a:ext uri="{FF2B5EF4-FFF2-40B4-BE49-F238E27FC236}">
                <a16:creationId xmlns:a16="http://schemas.microsoft.com/office/drawing/2014/main" id="{4F1AA2EB-B291-9EDF-B370-0506FD2C2B0A}"/>
              </a:ext>
            </a:extLst>
          </p:cNvPr>
          <p:cNvSpPr txBox="1">
            <a:spLocks/>
          </p:cNvSpPr>
          <p:nvPr/>
        </p:nvSpPr>
        <p:spPr>
          <a:xfrm>
            <a:off x="536029" y="2175641"/>
            <a:ext cx="8781392" cy="386255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endParaRPr lang="es-CL" sz="1800" dirty="0">
              <a:latin typeface="+mn-lt"/>
            </a:endParaRPr>
          </a:p>
        </p:txBody>
      </p:sp>
      <p:sp>
        <p:nvSpPr>
          <p:cNvPr id="4" name="CuadroTexto 3">
            <a:extLst>
              <a:ext uri="{FF2B5EF4-FFF2-40B4-BE49-F238E27FC236}">
                <a16:creationId xmlns:a16="http://schemas.microsoft.com/office/drawing/2014/main" id="{C015DE76-EAC2-0302-2C81-BD60ABD11B4C}"/>
              </a:ext>
            </a:extLst>
          </p:cNvPr>
          <p:cNvSpPr txBox="1"/>
          <p:nvPr/>
        </p:nvSpPr>
        <p:spPr>
          <a:xfrm>
            <a:off x="990651" y="1441132"/>
            <a:ext cx="8402920" cy="5416868"/>
          </a:xfrm>
          <a:prstGeom prst="rect">
            <a:avLst/>
          </a:prstGeom>
          <a:noFill/>
        </p:spPr>
        <p:txBody>
          <a:bodyPr wrap="square">
            <a:spAutoFit/>
          </a:bodyPr>
          <a:lstStyle/>
          <a:p>
            <a:pPr marL="285750" indent="-285750" algn="just">
              <a:spcBef>
                <a:spcPts val="600"/>
              </a:spcBef>
              <a:spcAft>
                <a:spcPts val="600"/>
              </a:spcAft>
              <a:buFont typeface="Arial" panose="020B0604020202020204" pitchFamily="34" charset="0"/>
              <a:buChar char="•"/>
            </a:pPr>
            <a:r>
              <a:rPr lang="es-ES" sz="1850" dirty="0"/>
              <a:t>Se realizarán tres (3) series libres, la 1ª el Sábado AM, la 2ª serie Sábado PM y la 3ª Serie el Domingo AM (Horarios según programa).</a:t>
            </a:r>
          </a:p>
          <a:p>
            <a:pPr marL="285750" indent="-285750" algn="just">
              <a:spcBef>
                <a:spcPts val="600"/>
              </a:spcBef>
              <a:spcAft>
                <a:spcPts val="600"/>
              </a:spcAft>
              <a:buFont typeface="Arial" panose="020B0604020202020204" pitchFamily="34" charset="0"/>
              <a:buChar char="•"/>
            </a:pPr>
            <a:r>
              <a:rPr lang="es-ES" sz="1850" dirty="0"/>
              <a:t>La premiación de cada serie (7 premios por serie) será dividida en escolares básicos y escolares de media, según el porcentaje de colleras inscritas de cada una. Por lo tanto, antes de comenzar cada serie el secretario informará cuántos premios serán para las colleras conformadas por escolares de Básica y cuántos serán para todo el resto de los participantes. </a:t>
            </a:r>
          </a:p>
          <a:p>
            <a:pPr marL="285750" indent="-285750" algn="just">
              <a:spcBef>
                <a:spcPts val="600"/>
              </a:spcBef>
              <a:spcAft>
                <a:spcPts val="600"/>
              </a:spcAft>
              <a:buFont typeface="Arial" panose="020B0604020202020204" pitchFamily="34" charset="0"/>
              <a:buChar char="•"/>
            </a:pPr>
            <a:r>
              <a:rPr lang="es-ES" sz="1850" dirty="0"/>
              <a:t> En todas las series de clasificación tendrán derecho a correr el segundo animal, el número de colleras equivalente a dos veces los premios, siempre y cuando tengan de 2 puntos buenos hacia arriba.</a:t>
            </a:r>
          </a:p>
          <a:p>
            <a:pPr marL="285750" indent="-285750" algn="just">
              <a:spcBef>
                <a:spcPts val="600"/>
              </a:spcBef>
              <a:spcAft>
                <a:spcPts val="600"/>
              </a:spcAft>
              <a:buFont typeface="Arial" panose="020B0604020202020204" pitchFamily="34" charset="0"/>
              <a:buChar char="•"/>
            </a:pPr>
            <a:r>
              <a:rPr lang="es-ES" sz="1850" dirty="0"/>
              <a:t>Se efectuará movimiento en Rienda Femenino y Masculino (sistema B).</a:t>
            </a:r>
          </a:p>
          <a:p>
            <a:pPr marL="285750" indent="-285750" algn="just">
              <a:spcBef>
                <a:spcPts val="600"/>
              </a:spcBef>
              <a:spcAft>
                <a:spcPts val="600"/>
              </a:spcAft>
              <a:buFont typeface="Arial" panose="020B0604020202020204" pitchFamily="34" charset="0"/>
              <a:buChar char="•"/>
            </a:pPr>
            <a:r>
              <a:rPr lang="es-ES" sz="1850" dirty="0"/>
              <a:t>La serie de Campeones se correrá el Domingo PM, inmediatamente después de haberse efectuado el Movimiento en Rienda y la selección del sello de Raza. </a:t>
            </a:r>
          </a:p>
          <a:p>
            <a:pPr marL="285750" indent="-285750" algn="just">
              <a:spcBef>
                <a:spcPts val="600"/>
              </a:spcBef>
              <a:spcAft>
                <a:spcPts val="600"/>
              </a:spcAft>
              <a:buFont typeface="Arial" panose="020B0604020202020204" pitchFamily="34" charset="0"/>
              <a:buChar char="•"/>
            </a:pPr>
            <a:r>
              <a:rPr lang="es-ES" sz="1850" dirty="0"/>
              <a:t>Se otorgará un premio especial a la collera mejor presentada entre los clasificados a la Final, y se otorgará un premio a la collera más joven participante y/o al jinete más joven participante. </a:t>
            </a:r>
            <a:endParaRPr lang="es-CL" sz="1850" dirty="0"/>
          </a:p>
        </p:txBody>
      </p:sp>
      <p:pic>
        <p:nvPicPr>
          <p:cNvPr id="9" name="Marcador de contenido 8">
            <a:extLst>
              <a:ext uri="{FF2B5EF4-FFF2-40B4-BE49-F238E27FC236}">
                <a16:creationId xmlns:a16="http://schemas.microsoft.com/office/drawing/2014/main" id="{72D57303-4DB8-76CE-0324-CABD2F90930C}"/>
              </a:ext>
            </a:extLst>
          </p:cNvPr>
          <p:cNvPicPr>
            <a:picLocks noGrp="1" noChangeAspect="1"/>
          </p:cNvPicPr>
          <p:nvPr>
            <p:ph idx="1"/>
          </p:nvPr>
        </p:nvPicPr>
        <p:blipFill>
          <a:blip r:embed="rId2"/>
          <a:stretch>
            <a:fillRect/>
          </a:stretch>
        </p:blipFill>
        <p:spPr>
          <a:xfrm>
            <a:off x="9652194" y="2272144"/>
            <a:ext cx="2290105" cy="2987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406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7F6E6-4436-80AA-F409-F1DEE62BB987}"/>
              </a:ext>
            </a:extLst>
          </p:cNvPr>
          <p:cNvSpPr>
            <a:spLocks noGrp="1"/>
          </p:cNvSpPr>
          <p:nvPr>
            <p:ph type="title"/>
          </p:nvPr>
        </p:nvSpPr>
        <p:spPr>
          <a:xfrm>
            <a:off x="580698" y="1084378"/>
            <a:ext cx="8910143" cy="1734207"/>
          </a:xfrm>
        </p:spPr>
        <p:txBody>
          <a:bodyPr>
            <a:normAutofit/>
          </a:bodyPr>
          <a:lstStyle/>
          <a:p>
            <a:r>
              <a:rPr lang="es-CL" dirty="0"/>
              <a:t>PLANILLA POSTULACIÓN NACIONAL RODEO ESCOLAR </a:t>
            </a:r>
          </a:p>
        </p:txBody>
      </p:sp>
      <p:sp>
        <p:nvSpPr>
          <p:cNvPr id="7" name="Título 1">
            <a:extLst>
              <a:ext uri="{FF2B5EF4-FFF2-40B4-BE49-F238E27FC236}">
                <a16:creationId xmlns:a16="http://schemas.microsoft.com/office/drawing/2014/main" id="{9F561CA1-2615-E121-712F-9DB1AFE57459}"/>
              </a:ext>
            </a:extLst>
          </p:cNvPr>
          <p:cNvSpPr txBox="1">
            <a:spLocks/>
          </p:cNvSpPr>
          <p:nvPr/>
        </p:nvSpPr>
        <p:spPr>
          <a:xfrm>
            <a:off x="1066800" y="3578772"/>
            <a:ext cx="8014138" cy="245942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endParaRPr lang="es-CL" dirty="0"/>
          </a:p>
        </p:txBody>
      </p:sp>
      <p:sp>
        <p:nvSpPr>
          <p:cNvPr id="8" name="Título 1">
            <a:extLst>
              <a:ext uri="{FF2B5EF4-FFF2-40B4-BE49-F238E27FC236}">
                <a16:creationId xmlns:a16="http://schemas.microsoft.com/office/drawing/2014/main" id="{4F1AA2EB-B291-9EDF-B370-0506FD2C2B0A}"/>
              </a:ext>
            </a:extLst>
          </p:cNvPr>
          <p:cNvSpPr txBox="1">
            <a:spLocks/>
          </p:cNvSpPr>
          <p:nvPr/>
        </p:nvSpPr>
        <p:spPr>
          <a:xfrm>
            <a:off x="536029" y="2175641"/>
            <a:ext cx="8781392" cy="3862550"/>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a:lstStyle>
          <a:p>
            <a:pPr algn="just"/>
            <a:endParaRPr lang="es-CL" sz="1800" dirty="0">
              <a:latin typeface="+mn-lt"/>
            </a:endParaRPr>
          </a:p>
        </p:txBody>
      </p:sp>
      <p:pic>
        <p:nvPicPr>
          <p:cNvPr id="3" name="Picture 2">
            <a:extLst>
              <a:ext uri="{FF2B5EF4-FFF2-40B4-BE49-F238E27FC236}">
                <a16:creationId xmlns:a16="http://schemas.microsoft.com/office/drawing/2014/main" id="{9D25B72D-5A74-1BF9-EE9E-122CBD77C828}"/>
              </a:ext>
            </a:extLst>
          </p:cNvPr>
          <p:cNvPicPr>
            <a:picLocks noChangeAspect="1"/>
          </p:cNvPicPr>
          <p:nvPr/>
        </p:nvPicPr>
        <p:blipFill>
          <a:blip r:embed="rId2"/>
          <a:stretch>
            <a:fillRect/>
          </a:stretch>
        </p:blipFill>
        <p:spPr>
          <a:xfrm>
            <a:off x="0" y="3828863"/>
            <a:ext cx="12192000" cy="1794617"/>
          </a:xfrm>
          <a:prstGeom prst="rect">
            <a:avLst/>
          </a:prstGeom>
        </p:spPr>
      </p:pic>
      <p:sp>
        <p:nvSpPr>
          <p:cNvPr id="5" name="Marcador de contenido 4">
            <a:extLst>
              <a:ext uri="{FF2B5EF4-FFF2-40B4-BE49-F238E27FC236}">
                <a16:creationId xmlns:a16="http://schemas.microsoft.com/office/drawing/2014/main" id="{F0075061-BD00-C1D1-E70E-55CD060B416B}"/>
              </a:ext>
            </a:extLst>
          </p:cNvPr>
          <p:cNvSpPr>
            <a:spLocks noGrp="1"/>
          </p:cNvSpPr>
          <p:nvPr>
            <p:ph idx="1"/>
          </p:nvPr>
        </p:nvSpPr>
        <p:spPr/>
        <p:txBody>
          <a:bodyPr/>
          <a:lstStyle/>
          <a:p>
            <a:endParaRPr lang="es-CL"/>
          </a:p>
        </p:txBody>
      </p:sp>
      <p:pic>
        <p:nvPicPr>
          <p:cNvPr id="9" name="Imagen 8">
            <a:extLst>
              <a:ext uri="{FF2B5EF4-FFF2-40B4-BE49-F238E27FC236}">
                <a16:creationId xmlns:a16="http://schemas.microsoft.com/office/drawing/2014/main" id="{D9B9272C-29FA-9CF7-93D1-15415D75DB3D}"/>
              </a:ext>
            </a:extLst>
          </p:cNvPr>
          <p:cNvPicPr>
            <a:picLocks noChangeAspect="1"/>
          </p:cNvPicPr>
          <p:nvPr/>
        </p:nvPicPr>
        <p:blipFill>
          <a:blip r:embed="rId3"/>
          <a:stretch>
            <a:fillRect/>
          </a:stretch>
        </p:blipFill>
        <p:spPr>
          <a:xfrm>
            <a:off x="9482353" y="350982"/>
            <a:ext cx="2359696" cy="307801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2886481"/>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265</TotalTime>
  <Words>618</Words>
  <Application>Microsoft Office PowerPoint</Application>
  <PresentationFormat>Panorámica</PresentationFormat>
  <Paragraphs>20</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Tw Cen MT</vt:lpstr>
      <vt:lpstr>RetrospectVTI</vt:lpstr>
      <vt:lpstr>Presentación de PowerPoint</vt:lpstr>
      <vt:lpstr>BASES DE INSCRIPCIÓN </vt:lpstr>
      <vt:lpstr>BASES DE INSCRIPCIÓN </vt:lpstr>
      <vt:lpstr>BASES DEL RODEO</vt:lpstr>
      <vt:lpstr>PLANILLA POSTULACIÓN NACIONAL RODEO ESCOLAR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c:creator>
  <cp:lastModifiedBy>Sergio Cardemil Correa</cp:lastModifiedBy>
  <cp:revision>12</cp:revision>
  <dcterms:created xsi:type="dcterms:W3CDTF">2024-06-28T00:23:14Z</dcterms:created>
  <dcterms:modified xsi:type="dcterms:W3CDTF">2024-07-30T14:42:12Z</dcterms:modified>
</cp:coreProperties>
</file>